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559" r:id="rId3"/>
    <p:sldId id="560" r:id="rId4"/>
    <p:sldId id="561" r:id="rId5"/>
    <p:sldId id="562" r:id="rId6"/>
    <p:sldId id="563" r:id="rId7"/>
    <p:sldId id="564" r:id="rId8"/>
    <p:sldId id="565" r:id="rId9"/>
    <p:sldId id="55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2326" autoAdjust="0"/>
  </p:normalViewPr>
  <p:slideViewPr>
    <p:cSldViewPr snapToGrid="0">
      <p:cViewPr varScale="1">
        <p:scale>
          <a:sx n="79" d="100"/>
          <a:sy n="79" d="100"/>
        </p:scale>
        <p:origin x="16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22AB7-5935-434D-99E3-6D55F5AEB2A7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E6903-679E-41D7-A9A0-D37C1E31F2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1774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Negative STS - Airman initial annual test after reference was established; results meant to provide an example of a patient who requires individual counseling for follow-up requirements of a negative STS; good policy to review audiometric history; R</a:t>
            </a:r>
            <a:r>
              <a:rPr lang="en-US" baseline="0" dirty="0" smtClean="0"/>
              <a:t>etest while counseling other patients retest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35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1774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Negative STS - Airman initial annual test after reference was established; results meant to provide an example of a patient who requires individual counseling for follow-up requirements of a negative STS; good policy to review audiometric history; </a:t>
            </a:r>
            <a:r>
              <a:rPr lang="en-US" baseline="0" dirty="0" smtClean="0"/>
              <a:t>-STS still present, application auto re-established baseline with Follow-up 1 results. </a:t>
            </a:r>
            <a:r>
              <a:rPr lang="en-US" dirty="0" smtClean="0"/>
              <a:t>Student can look at data in their</a:t>
            </a:r>
            <a:r>
              <a:rPr lang="en-US" baseline="0" dirty="0" smtClean="0"/>
              <a:t> own database, viewing the 990990001 DD Form 2216 initial, follow-up test and re-established baseline in the print window to observe/review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3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Patient history - enjoys going to the range to fire weapons, left-handed shooter, previously seen by an audiologist for Asymmetry; results meant to provide an example of a patient who requires individual counseling for follow-up requirements of a positive STS; ensure patient signs 2216; </a:t>
            </a:r>
            <a:r>
              <a:rPr lang="en-US" baseline="0" dirty="0" smtClean="0"/>
              <a:t>What happens when the patient comes back? Their threshold levels at that time?</a:t>
            </a:r>
            <a:endParaRPr lang="en-US" altLang="en-US" dirty="0" smtClean="0"/>
          </a:p>
          <a:p>
            <a:pPr defTabSz="931774">
              <a:defRPr/>
            </a:pPr>
            <a:r>
              <a:rPr lang="en-US" dirty="0" smtClean="0"/>
              <a:t>Student can look at data in their</a:t>
            </a:r>
            <a:r>
              <a:rPr lang="en-US" baseline="0" dirty="0" smtClean="0"/>
              <a:t> own database, viewing the 990990021 DD Form 2216 in the print window to observe/review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16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normal parameters of hearing; explanation of an STS and other data that may be included in remarks section</a:t>
            </a:r>
          </a:p>
          <a:p>
            <a:pPr defTabSz="931774">
              <a:defRPr/>
            </a:pPr>
            <a:r>
              <a:rPr lang="en-US" baseline="0" dirty="0" smtClean="0"/>
              <a:t>Remarks on the 2216 are specific to the latest test on the 2216</a:t>
            </a:r>
          </a:p>
          <a:p>
            <a:pPr defTabSz="931774">
              <a:defRPr/>
            </a:pPr>
            <a:r>
              <a:rPr lang="en-US" dirty="0" smtClean="0"/>
              <a:t>Student can look at data in their</a:t>
            </a:r>
            <a:r>
              <a:rPr lang="en-US" baseline="0" dirty="0" smtClean="0"/>
              <a:t> own database, viewing the 990990020 DD Form 2216 tests in the print window to observe/review</a:t>
            </a:r>
          </a:p>
          <a:p>
            <a:pPr defTabSz="931774">
              <a:defRPr/>
            </a:pPr>
            <a:r>
              <a:rPr lang="en-US" baseline="0" dirty="0" smtClean="0"/>
              <a:t>What happens when the patient comes back? Their threshold levels at that time?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21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Patient history:</a:t>
            </a:r>
            <a:r>
              <a:rPr lang="en-US" baseline="0" dirty="0" smtClean="0"/>
              <a:t> USAF civilian, Sheet Metal Mechanic</a:t>
            </a:r>
          </a:p>
          <a:p>
            <a:pPr defTabSz="931774">
              <a:defRPr/>
            </a:pPr>
            <a:r>
              <a:rPr lang="en-US" dirty="0" smtClean="0"/>
              <a:t>Student can look at data in their</a:t>
            </a:r>
            <a:r>
              <a:rPr lang="en-US" baseline="0" dirty="0" smtClean="0"/>
              <a:t> own database, viewing the 990990022 DD Form 2216 in the print window to observe/review</a:t>
            </a:r>
          </a:p>
          <a:p>
            <a:pPr defTabSz="931774">
              <a:defRPr/>
            </a:pPr>
            <a:r>
              <a:rPr lang="en-US" baseline="0" dirty="0" smtClean="0"/>
              <a:t>Asymmetry, masking requirement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342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USA Patient was previously an H-1, this audiogram they are an H-2, USA uses better ear for profiling; profile change requires referral to audiologist. Possibly has conductive issues, bringing down 1000 Hz Left ear would revert back to a H-1… Also looking at patient history, a tech did a reference type 2 instead of an annual test in 2018. </a:t>
            </a:r>
            <a:r>
              <a:rPr lang="en-US" baseline="0" dirty="0" smtClean="0"/>
              <a:t>Note: HPDs = none (discuss)</a:t>
            </a:r>
            <a:endParaRPr lang="en-US" dirty="0" smtClean="0"/>
          </a:p>
          <a:p>
            <a:pPr defTabSz="931774">
              <a:defRPr/>
            </a:pPr>
            <a:r>
              <a:rPr lang="en-US" dirty="0" smtClean="0"/>
              <a:t>Student can look at data in their</a:t>
            </a:r>
            <a:r>
              <a:rPr lang="en-US" baseline="0" dirty="0" smtClean="0"/>
              <a:t> own database, viewing the 990990023 DD Form 2216 in the print window to observe/review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34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 smtClean="0"/>
              <a:t>Do a brief review of counseling; have patient confirm their data in </a:t>
            </a:r>
            <a:r>
              <a:rPr lang="en-US" altLang="en-US" baseline="0" dirty="0" smtClean="0"/>
              <a:t>demographic fields 2 thru 14.</a:t>
            </a:r>
          </a:p>
          <a:p>
            <a:pPr defTabSz="931774">
              <a:defRPr/>
            </a:pPr>
            <a:r>
              <a:rPr lang="en-US" altLang="en-US" baseline="0" dirty="0" smtClean="0"/>
              <a:t>Is there a change in hearing? Yes</a:t>
            </a:r>
          </a:p>
          <a:p>
            <a:pPr defTabSz="931774">
              <a:defRPr/>
            </a:pPr>
            <a:r>
              <a:rPr lang="en-US" altLang="en-US" baseline="0" dirty="0" smtClean="0"/>
              <a:t>Are thresholds within the range of normal? No, Both ears moderate hearing loss</a:t>
            </a:r>
          </a:p>
          <a:p>
            <a:pPr defTabSz="931774">
              <a:defRPr/>
            </a:pPr>
            <a:r>
              <a:rPr lang="en-US" altLang="en-US" baseline="0" dirty="0" smtClean="0"/>
              <a:t>Where does the patient need to go? Refer to audiologist, Positive STS right ear, Asymmetry</a:t>
            </a: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Have students write responses in their training booklet</a:t>
            </a:r>
          </a:p>
          <a:p>
            <a:pPr defTabSz="931774">
              <a:defRPr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E6903-679E-41D7-A9A0-D37C1E31F2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4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A6B9-BFC9-4AD4-8752-4BBE4EFC286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160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BCD9-223D-4477-83B3-D734D7CC51C1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8F675-71AA-42FC-9CB0-1256302669FF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C999C-3F30-41D8-951B-AF2560F9BD58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4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485C2-E304-42C4-A4BA-26FF5B74140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836F1-102B-49FF-B49E-40067C127796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69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1830-0FE0-4DB3-94E7-00D2446398A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5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91AB1-6512-439B-93CE-E3609A62085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2F74-F295-4CBC-813C-4D7FFAEE6245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4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C32F-5CD5-42B1-AA6A-956B322496EC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284C-4355-4522-B119-4F809D311EA7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09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744C7-6637-421D-ACE6-666421CAF9B9}" type="datetime1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DEBA-845D-480A-8B03-AE6E01E6E1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0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590D25"/>
                </a:solidFill>
                <a:latin typeface="+mn-lt"/>
              </a:rPr>
              <a:t>Counseling Review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0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Counseling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Group Counseling Demonstration</a:t>
            </a:r>
            <a:endParaRPr lang="en-US" sz="3600" dirty="0">
              <a:latin typeface="+mn-lt"/>
            </a:endParaRPr>
          </a:p>
        </p:txBody>
      </p:sp>
      <p:pic>
        <p:nvPicPr>
          <p:cNvPr id="1026" name="Picture 2" descr="C:\Users\THEODO~1.MAS\AppData\Local\Temp\SNAGHTMLf2b941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460" y="1140254"/>
            <a:ext cx="8539143" cy="844381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4831772"/>
            <a:ext cx="11582401" cy="20262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/>
              <a:t>[SSN = 990990001] </a:t>
            </a:r>
            <a:r>
              <a:rPr lang="en-US" altLang="en-US" sz="2800" b="1" dirty="0"/>
              <a:t>Is there a change in hearing (ear specific</a:t>
            </a:r>
            <a:r>
              <a:rPr lang="en-US" altLang="en-US" sz="2800" b="1" dirty="0" smtClean="0"/>
              <a:t>)? (page 94)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normal (ear specific)?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</a:t>
            </a:r>
            <a:r>
              <a:rPr lang="en-US" altLang="en-US" sz="2800" b="1" dirty="0" smtClean="0"/>
              <a:t>go?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Additional Comments?</a:t>
            </a:r>
            <a:endParaRPr lang="en-US" sz="2800" b="1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t="43537" b="6306"/>
          <a:stretch/>
        </p:blipFill>
        <p:spPr>
          <a:xfrm>
            <a:off x="978025" y="2036062"/>
            <a:ext cx="10253333" cy="276866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7005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Counseling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Group Counseling Demonstration</a:t>
            </a:r>
            <a:endParaRPr lang="en-US" sz="36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733" y="1151973"/>
            <a:ext cx="8644762" cy="147762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5071872"/>
            <a:ext cx="11582401" cy="1786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990990001] </a:t>
            </a:r>
            <a:r>
              <a:rPr lang="en-US" altLang="en-US" sz="2800" b="1" dirty="0" smtClean="0"/>
              <a:t>Are </a:t>
            </a:r>
            <a:r>
              <a:rPr lang="en-US" altLang="en-US" sz="2800" b="1" dirty="0"/>
              <a:t>thresholds within the range of </a:t>
            </a:r>
            <a:r>
              <a:rPr lang="en-US" altLang="en-US" sz="2800" b="1" dirty="0" smtClean="0"/>
              <a:t>normal (ear specific</a:t>
            </a:r>
            <a:r>
              <a:rPr lang="en-US" altLang="en-US" sz="2800" b="1" dirty="0"/>
              <a:t>)? (page 94</a:t>
            </a:r>
            <a:r>
              <a:rPr lang="en-US" altLang="en-US" sz="2800" b="1" dirty="0" smtClean="0"/>
              <a:t>)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</a:t>
            </a:r>
            <a:r>
              <a:rPr lang="en-US" altLang="en-US" sz="2800" b="1" dirty="0" smtClean="0"/>
              <a:t>go?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Additional Comments?</a:t>
            </a:r>
            <a:endParaRPr lang="en-US" sz="2800" b="1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531" y="2683675"/>
            <a:ext cx="10213333" cy="236000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361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9525"/>
            <a:ext cx="11010900" cy="119062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Counseling</a:t>
            </a:r>
            <a:br>
              <a:rPr lang="en-US" sz="3600" b="1" dirty="0" smtClean="0">
                <a:solidFill>
                  <a:srgbClr val="590D25"/>
                </a:solidFill>
                <a:latin typeface="+mn-lt"/>
              </a:rPr>
            </a:br>
            <a:r>
              <a:rPr lang="en-US" sz="3600" b="1" dirty="0" smtClean="0">
                <a:solidFill>
                  <a:srgbClr val="590D25"/>
                </a:solidFill>
                <a:latin typeface="+mn-lt"/>
              </a:rPr>
              <a:t>Group Counseling Demonstration</a:t>
            </a:r>
            <a:endParaRPr lang="en-US" sz="3600" dirty="0">
              <a:latin typeface="+mn-lt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798" y="4669536"/>
            <a:ext cx="11582401" cy="2060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/>
              <a:t>[SSN = 990990021] </a:t>
            </a:r>
            <a:r>
              <a:rPr lang="en-US" altLang="en-US" sz="2800" b="1" dirty="0"/>
              <a:t>Is there a change in hearing (ear specific)? (page </a:t>
            </a:r>
            <a:r>
              <a:rPr lang="en-US" altLang="en-US" sz="2800" b="1" dirty="0" smtClean="0"/>
              <a:t>95)</a:t>
            </a:r>
            <a:endParaRPr lang="en-US" altLang="en-US" sz="2800" b="1" dirty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Are thresholds within the range of normal (ear specific)?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Additional Comments?</a:t>
            </a:r>
            <a:endParaRPr lang="en-US" sz="2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5" y="1159888"/>
            <a:ext cx="12084285" cy="350428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06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 txBox="1">
            <a:spLocks/>
          </p:cNvSpPr>
          <p:nvPr/>
        </p:nvSpPr>
        <p:spPr>
          <a:xfrm>
            <a:off x="280416" y="5577840"/>
            <a:ext cx="11643359" cy="1243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smtClean="0"/>
              <a:t>Page 96; Confirm demographic fields 2 thru 14; </a:t>
            </a:r>
            <a:r>
              <a:rPr lang="en-US" altLang="en-US" sz="2800" b="1" dirty="0" smtClean="0"/>
              <a:t>Is </a:t>
            </a:r>
            <a:r>
              <a:rPr lang="en-US" altLang="en-US" sz="2800" b="1" dirty="0"/>
              <a:t>there a change in </a:t>
            </a:r>
            <a:r>
              <a:rPr lang="en-US" altLang="en-US" sz="2800" b="1" dirty="0" smtClean="0"/>
              <a:t>hearing (ear specific)? Are </a:t>
            </a:r>
            <a:r>
              <a:rPr lang="en-US" altLang="en-US" sz="2800" b="1" dirty="0"/>
              <a:t>thresholds within the range of </a:t>
            </a:r>
            <a:r>
              <a:rPr lang="en-US" altLang="en-US" sz="2800" b="1" dirty="0" smtClean="0"/>
              <a:t>normal (ear specific)? 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 Additional Comments?</a:t>
            </a:r>
            <a:endParaRPr lang="en-US" sz="2800" b="1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" y="31644"/>
            <a:ext cx="12084285" cy="557857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583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 txBox="1">
            <a:spLocks/>
          </p:cNvSpPr>
          <p:nvPr/>
        </p:nvSpPr>
        <p:spPr>
          <a:xfrm>
            <a:off x="280416" y="5577840"/>
            <a:ext cx="11643359" cy="1243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Page 96; Confirm demographic fields 2 thru 14; </a:t>
            </a:r>
            <a:r>
              <a:rPr lang="en-US" altLang="en-US" sz="2800" b="1" dirty="0"/>
              <a:t>Is there a change in hearing (ear specific)? Are thresholds within the range of normal (ear specific)? Where does the patient need to go</a:t>
            </a:r>
            <a:r>
              <a:rPr lang="en-US" altLang="en-US" sz="2800" b="1" dirty="0" smtClean="0"/>
              <a:t>? Additional Comments?</a:t>
            </a:r>
            <a:endParaRPr lang="en-US" sz="28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2" y="24384"/>
            <a:ext cx="12084285" cy="557857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1998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1"/>
          <p:cNvSpPr txBox="1">
            <a:spLocks/>
          </p:cNvSpPr>
          <p:nvPr/>
        </p:nvSpPr>
        <p:spPr>
          <a:xfrm>
            <a:off x="280416" y="5657088"/>
            <a:ext cx="11643359" cy="11277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/>
              <a:t>Page </a:t>
            </a:r>
            <a:r>
              <a:rPr lang="en-US" sz="2800" b="1" dirty="0" smtClean="0"/>
              <a:t>97; </a:t>
            </a:r>
            <a:r>
              <a:rPr lang="en-US" sz="2800" b="1" dirty="0"/>
              <a:t>Confirm demographic fields 2 thru 14; </a:t>
            </a:r>
            <a:r>
              <a:rPr lang="en-US" altLang="en-US" sz="2800" b="1" dirty="0"/>
              <a:t>Is there a change in hearing (ear specific)? Are thresholds within the range of normal (ear specific)? Where does the patient need to go</a:t>
            </a:r>
            <a:r>
              <a:rPr lang="en-US" altLang="en-US" sz="2800" b="1" dirty="0" smtClean="0"/>
              <a:t>? Additional Comments?</a:t>
            </a:r>
            <a:endParaRPr lang="en-US" sz="2800" b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5" y="24384"/>
            <a:ext cx="12084285" cy="5562858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768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"/>
          <p:cNvSpPr txBox="1">
            <a:spLocks/>
          </p:cNvSpPr>
          <p:nvPr/>
        </p:nvSpPr>
        <p:spPr>
          <a:xfrm>
            <a:off x="304798" y="3511296"/>
            <a:ext cx="11582401" cy="2706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en-US" sz="2800" b="1" dirty="0" smtClean="0"/>
              <a:t>[SSN = 990990021] Confirm demographic fields 2 thru 14 </a:t>
            </a:r>
            <a:r>
              <a:rPr lang="en-US" altLang="en-US" sz="2800" b="1" dirty="0"/>
              <a:t>(page </a:t>
            </a:r>
            <a:r>
              <a:rPr lang="en-US" altLang="en-US" sz="2800" b="1" dirty="0" smtClean="0"/>
              <a:t>101)</a:t>
            </a:r>
            <a:endParaRPr lang="en-US" sz="2800" b="1" dirty="0" smtClean="0"/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/>
              <a:t>Is there a change in hearing (ear specific</a:t>
            </a:r>
            <a:r>
              <a:rPr lang="en-US" altLang="en-US" sz="2800" b="1" dirty="0" smtClean="0"/>
              <a:t>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 smtClean="0"/>
              <a:t>Are </a:t>
            </a:r>
            <a:r>
              <a:rPr lang="en-US" altLang="en-US" sz="2800" b="1" dirty="0"/>
              <a:t>thresholds within the range of normal (ear specific)?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altLang="en-US" sz="2800" b="1" dirty="0" smtClean="0"/>
              <a:t>Where </a:t>
            </a:r>
            <a:r>
              <a:rPr lang="en-US" altLang="en-US" sz="2800" b="1" dirty="0"/>
              <a:t>does the patient need to go</a:t>
            </a:r>
            <a:r>
              <a:rPr lang="en-US" altLang="en-US" sz="2800" b="1" dirty="0" smtClean="0"/>
              <a:t>?</a:t>
            </a:r>
          </a:p>
          <a:p>
            <a:pPr marL="457200" indent="-457200" algn="l" defTabSz="931774">
              <a:buFont typeface="Wingdings" panose="05000000000000000000" pitchFamily="2" charset="2"/>
              <a:buChar char="§"/>
              <a:defRPr/>
            </a:pPr>
            <a:r>
              <a:rPr lang="en-US" sz="2800" b="1" dirty="0" smtClean="0"/>
              <a:t>Does the patient meet the 3 conditions for OSHA reportable (Remarks)?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en-US" sz="2800" b="1" dirty="0" smtClean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0" y="6400799"/>
            <a:ext cx="12191999" cy="4476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b="1" dirty="0">
                <a:solidFill>
                  <a:srgbClr val="660033"/>
                </a:solidFill>
              </a:rPr>
              <a:t>Tri-Service Hearing </a:t>
            </a:r>
            <a:r>
              <a:rPr lang="en-US" sz="2600" b="1" dirty="0" smtClean="0">
                <a:solidFill>
                  <a:srgbClr val="660033"/>
                </a:solidFill>
              </a:rPr>
              <a:t>Technician 4.2.0.0 </a:t>
            </a:r>
            <a:r>
              <a:rPr lang="en-US" sz="2600" b="1" dirty="0">
                <a:solidFill>
                  <a:srgbClr val="660033"/>
                </a:solidFill>
              </a:rPr>
              <a:t>Certification Course</a:t>
            </a:r>
            <a:endParaRPr lang="en-US" sz="26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47" y="73661"/>
            <a:ext cx="12084285" cy="3315715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64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5" y="0"/>
            <a:ext cx="10972800" cy="1619249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590D25"/>
                </a:solidFill>
                <a:latin typeface="+mn-lt"/>
              </a:rPr>
              <a:t>Counseling Review</a:t>
            </a:r>
            <a:endParaRPr lang="en-US" sz="54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7925" y="5172075"/>
            <a:ext cx="7305675" cy="1009650"/>
          </a:xfrm>
        </p:spPr>
        <p:txBody>
          <a:bodyPr>
            <a:normAutofit fontScale="70000" lnSpcReduction="20000"/>
          </a:bodyPr>
          <a:lstStyle/>
          <a:p>
            <a:r>
              <a:rPr lang="en-US" sz="5200" b="1" dirty="0">
                <a:solidFill>
                  <a:srgbClr val="660033"/>
                </a:solidFill>
              </a:rPr>
              <a:t>Tri-Service Hearing Technician </a:t>
            </a:r>
            <a:endParaRPr lang="en-US" sz="5200" b="1" dirty="0" smtClean="0">
              <a:solidFill>
                <a:srgbClr val="660033"/>
              </a:solidFill>
            </a:endParaRPr>
          </a:p>
          <a:p>
            <a:r>
              <a:rPr lang="en-US" sz="5200" b="1" dirty="0" smtClean="0">
                <a:solidFill>
                  <a:srgbClr val="660033"/>
                </a:solidFill>
              </a:rPr>
              <a:t>4.2 </a:t>
            </a:r>
            <a:r>
              <a:rPr lang="en-US" sz="5200" b="1" dirty="0">
                <a:solidFill>
                  <a:srgbClr val="660033"/>
                </a:solidFill>
              </a:rPr>
              <a:t>Certification Course</a:t>
            </a:r>
            <a:endParaRPr lang="en-US" sz="5200" dirty="0">
              <a:solidFill>
                <a:srgbClr val="660033"/>
              </a:solidFill>
            </a:endParaRP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0" r="1"/>
          <a:stretch/>
        </p:blipFill>
        <p:spPr>
          <a:xfrm>
            <a:off x="36576" y="2717590"/>
            <a:ext cx="12126468" cy="1433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4760" y="5599253"/>
            <a:ext cx="2990476" cy="1238095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06240" y="1465616"/>
            <a:ext cx="3791712" cy="12170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lIns="91416" tIns="45708" rIns="91416" bIns="45708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? Questions ?</a:t>
            </a:r>
            <a:endParaRPr lang="en-US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88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3980</TotalTime>
  <Words>829</Words>
  <Application>Microsoft Office PowerPoint</Application>
  <PresentationFormat>Widescreen</PresentationFormat>
  <Paragraphs>55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Counseling Review</vt:lpstr>
      <vt:lpstr>Counseling Group Counseling Demonstration</vt:lpstr>
      <vt:lpstr>Counseling Group Counseling Demonstration</vt:lpstr>
      <vt:lpstr>Counseling Group Counseling Demonstration</vt:lpstr>
      <vt:lpstr>PowerPoint Presentation</vt:lpstr>
      <vt:lpstr>PowerPoint Presentation</vt:lpstr>
      <vt:lpstr>PowerPoint Presentation</vt:lpstr>
      <vt:lpstr>PowerPoint Presentation</vt:lpstr>
      <vt:lpstr>Counseling Review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Conservation Overview</dc:title>
  <dc:creator>Mason, Theodore D. (CIV)</dc:creator>
  <cp:lastModifiedBy>Mason, Theodore D. (CIV)</cp:lastModifiedBy>
  <cp:revision>244</cp:revision>
  <dcterms:created xsi:type="dcterms:W3CDTF">2021-11-08T10:46:43Z</dcterms:created>
  <dcterms:modified xsi:type="dcterms:W3CDTF">2021-12-27T11:18:40Z</dcterms:modified>
</cp:coreProperties>
</file>